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82" r:id="rId6"/>
    <p:sldId id="283" r:id="rId7"/>
    <p:sldId id="281" r:id="rId8"/>
    <p:sldId id="278" r:id="rId9"/>
    <p:sldId id="279" r:id="rId10"/>
    <p:sldId id="286" r:id="rId11"/>
    <p:sldId id="287" r:id="rId12"/>
    <p:sldId id="288" r:id="rId13"/>
    <p:sldId id="285" r:id="rId14"/>
    <p:sldId id="284" r:id="rId15"/>
    <p:sldId id="290" r:id="rId16"/>
    <p:sldId id="289" r:id="rId17"/>
    <p:sldId id="291" r:id="rId18"/>
    <p:sldId id="292" r:id="rId19"/>
    <p:sldId id="257" r:id="rId20"/>
    <p:sldId id="258" r:id="rId21"/>
    <p:sldId id="259" r:id="rId22"/>
    <p:sldId id="260" r:id="rId23"/>
    <p:sldId id="261" r:id="rId24"/>
    <p:sldId id="262" r:id="rId25"/>
    <p:sldId id="264" r:id="rId26"/>
    <p:sldId id="263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92C-68C1-4516-B597-7689538C8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C9E98-4A0F-47CC-A90E-5A1FB4948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0556-C082-430B-B3FB-8603716F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25B1-23DD-45B3-A083-BC3A3A35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FF51-3667-4318-901F-C6C49713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889F-73A9-497C-A2B2-0A1F69C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76CAC-5B35-4EE5-A4CF-4A38D9105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A3AD-9AAC-41CD-8DF7-689A9575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83B8-C635-4CF0-BC14-B8EB4D24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B6B3A-D64D-427C-8B87-5A290FC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BDE34-67DB-49CF-94DA-29AD86832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9AB67-8640-4153-B274-B52796108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C3CE-19CB-4928-A5F0-CB46D35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9D1AE-12F8-4B1F-AB8C-A69680BE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6581-220F-46DC-8C99-4BDB8B29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6301-5E56-4A64-AB06-D8E2D5FD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2630-601E-472B-B5BE-A3B5ECA7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7119A-2156-4660-8FA3-58D6183B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81B2-0204-41AE-A8F7-BCDE07C6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97F8-7785-412E-AFB1-1E06615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0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025E-1C6C-42A5-AFB2-EDF535E1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0CFB-06AE-443F-AA77-6CF882C3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B6EF-8986-46D2-9583-CEA9AC9E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C959-C543-4889-9E6E-686E8EB6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111D-89C2-4F6B-BC36-497AA8BC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5C73-DF87-4CCA-AABB-BA658B40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F9E9-1734-4330-8E80-6687D932F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4BF0-756C-43D8-823A-A1D158EF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2DF2-C0CF-45A5-A8A2-81612FE2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B4D14-4C96-4639-A73A-970B4737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B1EFF-09FD-43BD-8174-1F1C7AA2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D3C2-9A2D-4473-AFAA-163C89D6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2BFAE-5EED-4596-8461-3DD464D4F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C9688-CBB7-4798-9E8E-BCB8CA1CF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C8749-0A0D-41C9-9D07-0CC776D7A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837EB-8B00-4FEA-B0A6-07A9D964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86CF-19B4-42F5-BDE0-88AA10FA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7EC01-4FEB-4706-BBC5-F0B01A3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0EA7B-9721-4D51-9B28-96E6DB66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6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5485-CB17-49A1-B77A-B37CCF7D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094C5-F24C-47A5-93DB-01B3EFD3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7E66-9A4A-4821-8FB2-BAA8C74F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1258-3394-4E93-8484-B43591B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5344B-279E-4206-A2E2-A35D7345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FBA83-95C8-475C-A83C-D0CC9B4E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1595-C7E5-403E-81E4-35F057D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A07E-3832-4E4C-AA4C-B5695E2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2C39-94F3-4C9C-9640-43B9F7B1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02CE-CD89-4D7D-AC5B-B3DC076D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283E3-83D2-40D9-B73A-6D68EC3F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39809-14A2-4CC3-8114-6905CC5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C33AB-EED7-441F-8161-E5D35CA2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5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60FC-0343-446A-892D-846E4B7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4970A-E238-4B32-B60E-87487C61F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E7485-7510-436E-A1B1-AC9C1872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9267-CDAB-4965-95A6-28902C07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F6263-2108-4DC7-80CE-CCE0A827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9C5DF-786D-4A78-9D10-3BC5A91A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B02B3-C3FB-45FB-9CF5-4CE0B2FB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2FDD-E64C-4291-AA2A-F702100C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EEF1-5C23-49BA-9C07-4AAD8194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F1DE-6F05-4AD9-98A9-E952559E405C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71B3-2211-44E3-86FA-6873F6801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1A56-ED2C-430F-9B46-19064D528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1FB2-E455-4483-8681-D643B420A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League of Legends Item Balancing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BF57B-E975-4C52-91AD-8595907B5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Sebastian Alvis</a:t>
            </a:r>
          </a:p>
        </p:txBody>
      </p:sp>
    </p:spTree>
    <p:extLst>
      <p:ext uri="{BB962C8B-B14F-4D97-AF65-F5344CB8AC3E}">
        <p14:creationId xmlns:p14="http://schemas.microsoft.com/office/powerpoint/2010/main" val="257624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Players generally spend the first 15-20 min of the game in their lane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Kill 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6D4C5-BCA5-4119-ABCA-647942F75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508" y="3861072"/>
            <a:ext cx="4664258" cy="26236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8AE45-CC52-4852-95BB-18A4CB1D4CC3}"/>
              </a:ext>
            </a:extLst>
          </p:cNvPr>
          <p:cNvCxnSpPr>
            <a:stCxn id="4" idx="1"/>
          </p:cNvCxnSpPr>
          <p:nvPr/>
        </p:nvCxnSpPr>
        <p:spPr>
          <a:xfrm flipH="1">
            <a:off x="5656474" y="5172895"/>
            <a:ext cx="1450034" cy="9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6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Players generally spend the first 15-20 min of the game in their lane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Kill 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Fight enemy champions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554FA-888E-48DF-9BE4-4D52000E17D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7" t="15233" r="24168"/>
          <a:stretch/>
        </p:blipFill>
        <p:spPr>
          <a:xfrm>
            <a:off x="8388991" y="3971984"/>
            <a:ext cx="2525282" cy="252089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B743AF-611D-4EF1-923D-B2E1CC490BD4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738571" y="2525086"/>
            <a:ext cx="4650420" cy="270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73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Players generally spend the first 15-20 min of the game in their lane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Kill 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Fight enemy champions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Destroy towers (if they can)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7B06D-05D2-4D7F-A5F3-FF74301AE7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r="23142"/>
          <a:stretch/>
        </p:blipFill>
        <p:spPr>
          <a:xfrm>
            <a:off x="7392016" y="4316820"/>
            <a:ext cx="4294773" cy="243803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ED95F5-5ECA-4459-B365-75B95E2B11D9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2877424" y="2306972"/>
            <a:ext cx="4514592" cy="3228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Players generally spend the first 15-20 min of the game in their lane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Kill 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Fight / kill enemy champions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Destroy towers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Kill jungle monsters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5639F-670C-49EA-A22F-B12730C5E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96" y="4732093"/>
            <a:ext cx="1826336" cy="1476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202EC3-2298-486B-BA4A-014A7008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25" y="3414569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2A19E-FCFA-4624-81C1-5BCB2C0D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62" y="4032036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5BEE08-0AC7-4843-BDDE-5BAC34EADB45}"/>
              </a:ext>
            </a:extLst>
          </p:cNvPr>
          <p:cNvCxnSpPr>
            <a:cxnSpLocks/>
            <a:stCxn id="4" idx="1"/>
            <a:endCxn id="20" idx="2"/>
          </p:cNvCxnSpPr>
          <p:nvPr/>
        </p:nvCxnSpPr>
        <p:spPr>
          <a:xfrm flipH="1" flipV="1">
            <a:off x="5530499" y="4305881"/>
            <a:ext cx="2246097" cy="116458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1F6328-B8A4-40AB-A946-7BC2EF2E8D8A}"/>
              </a:ext>
            </a:extLst>
          </p:cNvPr>
          <p:cNvCxnSpPr>
            <a:stCxn id="4" idx="1"/>
            <a:endCxn id="18" idx="3"/>
          </p:cNvCxnSpPr>
          <p:nvPr/>
        </p:nvCxnSpPr>
        <p:spPr>
          <a:xfrm flipH="1" flipV="1">
            <a:off x="2483699" y="3551492"/>
            <a:ext cx="5292897" cy="19189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36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Money and Items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03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players kill minions, champions, towers, and jungle monsters, they collect gold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Gold is spent on items, which upgrade various attributes of the champion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Items have a huge impact the game, and are one of the pillars of gameplay in </a:t>
            </a:r>
            <a:r>
              <a:rPr lang="en-US" sz="2400" dirty="0" err="1"/>
              <a:t>LoL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021A5-C362-42E8-B682-A051E6AECF5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883889" y="3904622"/>
            <a:ext cx="1115951" cy="802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372517-A175-4A3A-BC1F-DB04C7166E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9717706" y="3904621"/>
            <a:ext cx="1115951" cy="8025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A4A1AB-5A1C-4AB3-AC6F-C53DAB46B7C9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8999840" y="4305880"/>
            <a:ext cx="7178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8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6409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7A28-C0E2-4F9F-A5B4-6F67317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change items at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8513-466D-407B-B17A-DEE475FB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League of Legends currently has</a:t>
            </a:r>
          </a:p>
          <a:p>
            <a:pPr lvl="1"/>
            <a:r>
              <a:rPr lang="en-US" dirty="0"/>
              <a:t>141 champions</a:t>
            </a:r>
          </a:p>
          <a:p>
            <a:pPr lvl="1"/>
            <a:r>
              <a:rPr lang="en-US" dirty="0"/>
              <a:t>200+ items</a:t>
            </a:r>
          </a:p>
          <a:p>
            <a:r>
              <a:rPr lang="en-US" dirty="0"/>
              <a:t>Diversity is it’s strong suit as a game</a:t>
            </a:r>
          </a:p>
          <a:p>
            <a:pPr lvl="1"/>
            <a:r>
              <a:rPr lang="en-US" dirty="0"/>
              <a:t>Nobody wants to see the same set of champions and items every game</a:t>
            </a:r>
          </a:p>
          <a:p>
            <a:pPr lvl="1"/>
            <a:r>
              <a:rPr lang="en-US" dirty="0"/>
              <a:t>As a dev, you want to keep the game balanced so that lots of different champions and items show up</a:t>
            </a:r>
          </a:p>
          <a:p>
            <a:pPr lvl="1"/>
            <a:r>
              <a:rPr lang="en-US" dirty="0"/>
              <a:t>This makes the game more interesting </a:t>
            </a:r>
          </a:p>
        </p:txBody>
      </p:sp>
    </p:spTree>
    <p:extLst>
      <p:ext uri="{BB962C8B-B14F-4D97-AF65-F5344CB8AC3E}">
        <p14:creationId xmlns:p14="http://schemas.microsoft.com/office/powerpoint/2010/main" val="224690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6EF2-388D-41B3-87E4-1D0C4041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84E0-6A6B-4B25-8AAB-60DB27812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developer, how do you know when you should change an item?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F951-7238-410D-B261-1C514BCF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FB53-A9C8-4840-B2F7-5BF21F74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1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0C07-6235-41E2-A69A-1ACF4EC7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6501-0118-4680-BD15-40E0001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Matches</a:t>
            </a:r>
          </a:p>
          <a:p>
            <a:pPr lvl="1"/>
            <a:r>
              <a:rPr lang="en-US" dirty="0" err="1"/>
              <a:t>itemIDs</a:t>
            </a:r>
            <a:r>
              <a:rPr lang="en-US" dirty="0"/>
              <a:t>, </a:t>
            </a:r>
            <a:r>
              <a:rPr lang="en-US" dirty="0" err="1"/>
              <a:t>championIDs</a:t>
            </a:r>
            <a:r>
              <a:rPr lang="en-US" dirty="0"/>
              <a:t>, item purchase times, win Boolean</a:t>
            </a:r>
          </a:p>
          <a:p>
            <a:r>
              <a:rPr lang="en-US" dirty="0"/>
              <a:t>Items</a:t>
            </a:r>
          </a:p>
          <a:p>
            <a:pPr lvl="1"/>
            <a:r>
              <a:rPr lang="en-US" dirty="0"/>
              <a:t>Item ID, name, tags, total gold</a:t>
            </a:r>
          </a:p>
          <a:p>
            <a:r>
              <a:rPr lang="en-US" dirty="0"/>
              <a:t>Champions</a:t>
            </a:r>
          </a:p>
          <a:p>
            <a:pPr lvl="1"/>
            <a:r>
              <a:rPr lang="en-US" dirty="0"/>
              <a:t>Champion ID, name, tags</a:t>
            </a:r>
          </a:p>
          <a:p>
            <a:r>
              <a:rPr lang="en-US" dirty="0"/>
              <a:t>Custom Item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Item ID, # purchased in matches, pick rate, # wins with item, win rate, # unique champions that purchased item, total gold, tags</a:t>
            </a:r>
          </a:p>
        </p:txBody>
      </p:sp>
    </p:spTree>
    <p:extLst>
      <p:ext uri="{BB962C8B-B14F-4D97-AF65-F5344CB8AC3E}">
        <p14:creationId xmlns:p14="http://schemas.microsoft.com/office/powerpoint/2010/main" val="1755216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79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9941-4CA7-4F6B-A638-A455B2C7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Occurrence</a:t>
            </a:r>
          </a:p>
        </p:txBody>
      </p:sp>
      <p:sp>
        <p:nvSpPr>
          <p:cNvPr id="4" name="AutoShape 2" descr="C:\Users\sebia\AppData\Local\Microsoft\Windows\INetCache\Content.MSO\ppt3922.tmp">
            <a:extLst>
              <a:ext uri="{FF2B5EF4-FFF2-40B4-BE49-F238E27FC236}">
                <a16:creationId xmlns:a16="http://schemas.microsoft.com/office/drawing/2014/main" id="{5985B205-D297-426F-A198-708483C609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2B6E58-4562-459A-B5CC-F2FB41874672}"/>
              </a:ext>
            </a:extLst>
          </p:cNvPr>
          <p:cNvSpPr txBox="1"/>
          <p:nvPr/>
        </p:nvSpPr>
        <p:spPr>
          <a:xfrm>
            <a:off x="838200" y="5258213"/>
            <a:ext cx="6772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highest 7 points around ID 3000 are wards and boots.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 points around 2000 are refillable potion and control ward.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 point around ID 1000 is Doran’s Blade.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full items are of ID &gt; 3000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9D14A2-687D-4F3D-BFE0-882EABD0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50" y="1599781"/>
            <a:ext cx="5487650" cy="36584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2C506F-F45A-44E1-AD67-802FE04B6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9780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8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CA34-77BA-480B-B164-7BA1471E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Pick Rate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6B3B7F4-7C11-43A3-9341-80156DA7B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9783"/>
            <a:ext cx="5487650" cy="365843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6B350-D89A-4E9C-ABFA-1451A5464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50" y="1599782"/>
            <a:ext cx="5487650" cy="3658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79FC5E-1695-43BD-B42E-73B76A431B12}"/>
              </a:ext>
            </a:extLst>
          </p:cNvPr>
          <p:cNvSpPr txBox="1"/>
          <p:nvPr/>
        </p:nvSpPr>
        <p:spPr>
          <a:xfrm>
            <a:off x="838200" y="5258215"/>
            <a:ext cx="582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distributions, but the numbers are now normalized</a:t>
            </a:r>
          </a:p>
        </p:txBody>
      </p:sp>
    </p:spTree>
    <p:extLst>
      <p:ext uri="{BB962C8B-B14F-4D97-AF65-F5344CB8AC3E}">
        <p14:creationId xmlns:p14="http://schemas.microsoft.com/office/powerpoint/2010/main" val="1389765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D29E-12E0-4682-9F0E-0AC8EF07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Champion Spread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43D2E-BC91-4564-A74D-E2C5BB046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50" y="1599780"/>
            <a:ext cx="5487650" cy="3658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B0B70F-449D-4575-B302-72A0D12F0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9781"/>
            <a:ext cx="5487650" cy="3658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13105B-5C8D-429D-BF54-95C1BCF860E4}"/>
              </a:ext>
            </a:extLst>
          </p:cNvPr>
          <p:cNvSpPr txBox="1"/>
          <p:nvPr/>
        </p:nvSpPr>
        <p:spPr>
          <a:xfrm>
            <a:off x="838200" y="5258213"/>
            <a:ext cx="597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unique champions does each item get built on?</a:t>
            </a:r>
          </a:p>
        </p:txBody>
      </p:sp>
    </p:spTree>
    <p:extLst>
      <p:ext uri="{BB962C8B-B14F-4D97-AF65-F5344CB8AC3E}">
        <p14:creationId xmlns:p14="http://schemas.microsoft.com/office/powerpoint/2010/main" val="2825230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6D0A-28B0-4927-8F4D-1F19AC13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3ADE2-1A08-4FE5-8DD6-61F5472BB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879"/>
            <a:ext cx="5487650" cy="36584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5C3F9-E5BF-4C79-9B2A-CAB6BAFC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50" y="1508879"/>
            <a:ext cx="5487650" cy="3658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5A9A97-8418-49EA-849F-28233E2F2322}"/>
              </a:ext>
            </a:extLst>
          </p:cNvPr>
          <p:cNvSpPr txBox="1"/>
          <p:nvPr/>
        </p:nvSpPr>
        <p:spPr>
          <a:xfrm>
            <a:off x="838200" y="5164455"/>
            <a:ext cx="527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probability that a player wins with a given item</a:t>
            </a:r>
          </a:p>
        </p:txBody>
      </p:sp>
    </p:spTree>
    <p:extLst>
      <p:ext uri="{BB962C8B-B14F-4D97-AF65-F5344CB8AC3E}">
        <p14:creationId xmlns:p14="http://schemas.microsoft.com/office/powerpoint/2010/main" val="3110648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6345-17EF-4DAF-B23E-6C93FA5E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Rates (excluding items with &lt; 5 games)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8D827-153B-4C20-BB2A-097CDAF35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879"/>
            <a:ext cx="5487650" cy="36584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E233B-CCFD-4DCD-A807-CC18A9CB2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50" y="1508879"/>
            <a:ext cx="5487650" cy="3658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94FC64-9A82-4E4B-85AB-1BE345E20627}"/>
              </a:ext>
            </a:extLst>
          </p:cNvPr>
          <p:cNvSpPr txBox="1"/>
          <p:nvPr/>
        </p:nvSpPr>
        <p:spPr>
          <a:xfrm>
            <a:off x="838200" y="5167312"/>
            <a:ext cx="570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items that had fewer than 5 games in my data</a:t>
            </a:r>
          </a:p>
        </p:txBody>
      </p:sp>
    </p:spTree>
    <p:extLst>
      <p:ext uri="{BB962C8B-B14F-4D97-AF65-F5344CB8AC3E}">
        <p14:creationId xmlns:p14="http://schemas.microsoft.com/office/powerpoint/2010/main" val="188742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417E-8FF3-4C34-870D-A58754D9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13C41-D4AC-4C8B-A655-4E76FB9EF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14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0BF9-65B9-4C04-94F0-5FE8EBF1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Win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CED27-86E6-4AF3-9C42-A8FEAD829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879"/>
            <a:ext cx="5487650" cy="36584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499193-4E43-482C-A910-D59424A5E6C5}"/>
              </a:ext>
            </a:extLst>
          </p:cNvPr>
          <p:cNvSpPr txBox="1"/>
          <p:nvPr/>
        </p:nvSpPr>
        <p:spPr>
          <a:xfrm>
            <a:off x="838200" y="5164455"/>
            <a:ext cx="2984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Obvious correlation yet</a:t>
            </a:r>
          </a:p>
        </p:txBody>
      </p:sp>
    </p:spTree>
    <p:extLst>
      <p:ext uri="{BB962C8B-B14F-4D97-AF65-F5344CB8AC3E}">
        <p14:creationId xmlns:p14="http://schemas.microsoft.com/office/powerpoint/2010/main" val="246967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E2D1-8E5B-427E-A2CF-0F2E3EB3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Item Cost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A36FD-BCD2-4F5A-80ED-893EB51CC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879"/>
            <a:ext cx="5487650" cy="3658433"/>
          </a:xfrm>
        </p:spPr>
      </p:pic>
    </p:spTree>
    <p:extLst>
      <p:ext uri="{BB962C8B-B14F-4D97-AF65-F5344CB8AC3E}">
        <p14:creationId xmlns:p14="http://schemas.microsoft.com/office/powerpoint/2010/main" val="3304055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F898-A950-476F-9E03-FC85C29A8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Champion Spread vs Item Cost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18FCA-FAD4-4FA4-9C01-BAB0E6076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879"/>
            <a:ext cx="5487650" cy="3658433"/>
          </a:xfrm>
        </p:spPr>
      </p:pic>
    </p:spTree>
    <p:extLst>
      <p:ext uri="{BB962C8B-B14F-4D97-AF65-F5344CB8AC3E}">
        <p14:creationId xmlns:p14="http://schemas.microsoft.com/office/powerpoint/2010/main" val="705667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3169-C47D-49AE-AB1C-C34F66AA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vs Item Cost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A054B-E7AB-48E8-BA32-DE153A5DC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8880"/>
            <a:ext cx="5487650" cy="36584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931A8-19A8-48A2-ABC0-FE7E14A012AB}"/>
              </a:ext>
            </a:extLst>
          </p:cNvPr>
          <p:cNvSpPr txBox="1"/>
          <p:nvPr/>
        </p:nvSpPr>
        <p:spPr>
          <a:xfrm>
            <a:off x="838200" y="5164454"/>
            <a:ext cx="690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shows that finishing an item is good for your chances of winning</a:t>
            </a:r>
          </a:p>
        </p:txBody>
      </p:sp>
    </p:spTree>
    <p:extLst>
      <p:ext uri="{BB962C8B-B14F-4D97-AF65-F5344CB8AC3E}">
        <p14:creationId xmlns:p14="http://schemas.microsoft.com/office/powerpoint/2010/main" val="153283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832607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D0D9-C0B5-4A82-AF88-51E6F64D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by Item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3CBF-CE4A-46D8-97FF-C8C9179A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can be grouped into sets based on the bonuses they give</a:t>
            </a:r>
          </a:p>
          <a:p>
            <a:r>
              <a:rPr lang="en-US" dirty="0"/>
              <a:t>Example tags:</a:t>
            </a:r>
          </a:p>
          <a:p>
            <a:pPr lvl="1"/>
            <a:r>
              <a:rPr lang="en-US" dirty="0"/>
              <a:t>Damage</a:t>
            </a:r>
          </a:p>
          <a:p>
            <a:pPr lvl="1"/>
            <a:r>
              <a:rPr lang="en-US" dirty="0" err="1"/>
              <a:t>SpellDamage</a:t>
            </a:r>
            <a:endParaRPr lang="en-US" dirty="0"/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Armor</a:t>
            </a:r>
          </a:p>
          <a:p>
            <a:pPr lvl="1"/>
            <a:r>
              <a:rPr lang="en-US" dirty="0" err="1"/>
              <a:t>SpellBlock</a:t>
            </a:r>
            <a:endParaRPr lang="en-US" dirty="0"/>
          </a:p>
          <a:p>
            <a:pPr lvl="1"/>
            <a:r>
              <a:rPr lang="en-US" dirty="0" err="1"/>
              <a:t>AttackSpeed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6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D446-F575-493C-91A5-B21B732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Per Tag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90438-3E8C-460E-92EC-3CB28970E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73" y="150394"/>
            <a:ext cx="6557211" cy="6557211"/>
          </a:xfrm>
        </p:spPr>
      </p:pic>
    </p:spTree>
    <p:extLst>
      <p:ext uri="{BB962C8B-B14F-4D97-AF65-F5344CB8AC3E}">
        <p14:creationId xmlns:p14="http://schemas.microsoft.com/office/powerpoint/2010/main" val="4101807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8207-3CB8-4BE7-975F-0D8EE04D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Tag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EFB0A-5CFA-478A-B8CC-321D5BE5B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365124"/>
            <a:ext cx="6380747" cy="6380747"/>
          </a:xfrm>
        </p:spPr>
      </p:pic>
    </p:spTree>
    <p:extLst>
      <p:ext uri="{BB962C8B-B14F-4D97-AF65-F5344CB8AC3E}">
        <p14:creationId xmlns:p14="http://schemas.microsoft.com/office/powerpoint/2010/main" val="428887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352F-C93F-4FEF-91CF-83DD09A1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1BFD4-DA51-45AA-AA39-B7D79BECD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54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1CF7-2B6E-4D68-A7FC-42E04437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Purchase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2843E-72C2-416C-B180-734681DFD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05" y="365124"/>
            <a:ext cx="5979695" cy="59796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9759D-092A-4652-B219-0C45941E0ECC}"/>
              </a:ext>
            </a:extLst>
          </p:cNvPr>
          <p:cNvSpPr txBox="1"/>
          <p:nvPr/>
        </p:nvSpPr>
        <p:spPr>
          <a:xfrm>
            <a:off x="838201" y="1690688"/>
            <a:ext cx="493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for all the items that a player ends the game with.</a:t>
            </a:r>
          </a:p>
        </p:txBody>
      </p:sp>
    </p:spTree>
    <p:extLst>
      <p:ext uri="{BB962C8B-B14F-4D97-AF65-F5344CB8AC3E}">
        <p14:creationId xmlns:p14="http://schemas.microsoft.com/office/powerpoint/2010/main" val="391118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FBAB-BA8C-4356-A37A-25312F7E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Item: </a:t>
            </a:r>
            <a:r>
              <a:rPr lang="en-US" dirty="0" err="1"/>
              <a:t>Stormrazor’s</a:t>
            </a:r>
            <a:r>
              <a:rPr lang="en-US" dirty="0"/>
              <a:t> Surge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0080-525C-4BAA-AB22-B284855EB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1D590-9BBD-4F7E-82AF-2A556D010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17632" cy="44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6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B3C3-6E01-4D52-BFC9-B2BED6F0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41A3-F74C-41AF-A762-49D74A060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4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Summoner’s Rift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teams have 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Area between lanes is the Jungle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River divides the map in half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CABE2-72EF-4C16-9CF1-7150D9E71456}"/>
              </a:ext>
            </a:extLst>
          </p:cNvPr>
          <p:cNvSpPr txBox="1"/>
          <p:nvPr/>
        </p:nvSpPr>
        <p:spPr>
          <a:xfrm>
            <a:off x="1659179" y="2225889"/>
            <a:ext cx="101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5FDF3-32AC-42FE-9549-435EE46AC944}"/>
              </a:ext>
            </a:extLst>
          </p:cNvPr>
          <p:cNvSpPr txBox="1"/>
          <p:nvPr/>
        </p:nvSpPr>
        <p:spPr>
          <a:xfrm>
            <a:off x="3497456" y="36816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 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BEDB2-4797-464A-B98D-2ADF44620688}"/>
              </a:ext>
            </a:extLst>
          </p:cNvPr>
          <p:cNvSpPr txBox="1"/>
          <p:nvPr/>
        </p:nvSpPr>
        <p:spPr>
          <a:xfrm>
            <a:off x="5152970" y="499058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 Lane</a:t>
            </a:r>
          </a:p>
        </p:txBody>
      </p:sp>
    </p:spTree>
    <p:extLst>
      <p:ext uri="{BB962C8B-B14F-4D97-AF65-F5344CB8AC3E}">
        <p14:creationId xmlns:p14="http://schemas.microsoft.com/office/powerpoint/2010/main" val="12927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Objective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4DA7E4-6718-4183-989D-FA3C5C3B10E3}"/>
              </a:ext>
            </a:extLst>
          </p:cNvPr>
          <p:cNvSpPr/>
          <p:nvPr/>
        </p:nvSpPr>
        <p:spPr>
          <a:xfrm>
            <a:off x="5513861" y="2281639"/>
            <a:ext cx="285226" cy="262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7FBCD7-E7F7-4DA9-A4E9-2FC6BF8AA6D2}"/>
              </a:ext>
            </a:extLst>
          </p:cNvPr>
          <p:cNvSpPr/>
          <p:nvPr/>
        </p:nvSpPr>
        <p:spPr>
          <a:xfrm>
            <a:off x="1870745" y="5243323"/>
            <a:ext cx="317642" cy="2768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42FCA-8DDD-4F39-9A3E-BF2CBAC1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52" y="2544404"/>
            <a:ext cx="2927691" cy="29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Towers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Towers block the lanes and shoot enemy champions and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D5D1B-FE72-4875-BCB9-AC67B4AB9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161" y="3107752"/>
            <a:ext cx="1511542" cy="2377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DAC51F-8A7C-4A50-AC63-D7D42A6AF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3808" y="2117608"/>
            <a:ext cx="390831" cy="390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CD7535-1A35-4AF6-A46B-15D6A32A8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2285" y="2117608"/>
            <a:ext cx="390831" cy="390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A7DDB2-8D77-4138-9113-25863218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3116" y="3403964"/>
            <a:ext cx="390831" cy="390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1837E-FBE4-4DF2-ACD3-C87DAC06A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7998" y="3005915"/>
            <a:ext cx="390831" cy="3908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A08970-64A7-4918-BC72-77F05C3F2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3438" y="5140414"/>
            <a:ext cx="390831" cy="390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B21C55-1584-43D2-9DD1-71A944B44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54" y="4899212"/>
            <a:ext cx="390831" cy="3908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00467-B173-419A-B3E6-12ACB6B29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6091" y="5290043"/>
            <a:ext cx="390831" cy="3908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BAD0CE-1E5E-4172-9A38-001EA44A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8566" y="2504391"/>
            <a:ext cx="390831" cy="3908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883B5E-5298-4E32-A5C5-113B214C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3151" y="2257882"/>
            <a:ext cx="390831" cy="3908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EDC9A4-1792-4DC0-BB9C-05C46ED80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0426" y="2147718"/>
            <a:ext cx="390831" cy="3908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F70674-BCDB-46FD-81B1-4C78F8BD8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0587" y="2727208"/>
            <a:ext cx="390831" cy="3908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2B75E3-471E-43B1-81B4-3A9E7A18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12" y="2923081"/>
            <a:ext cx="390831" cy="3908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C2B7D6-2AF6-4782-9F36-D76226687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0558" y="3461675"/>
            <a:ext cx="390831" cy="3908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6EFCE8-BB01-4207-B73E-D476452FB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7133" y="4441500"/>
            <a:ext cx="390831" cy="3908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3B4662-7D09-4CFE-91D1-5B6CFEC5D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2180" y="4565092"/>
            <a:ext cx="390831" cy="3908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E81CE6-D9E4-44C4-A14E-2AC468959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4" y="4380601"/>
            <a:ext cx="390831" cy="3908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6D433A-7F4C-417B-9E2E-6449C1F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6869" y="5290044"/>
            <a:ext cx="390831" cy="3908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2AE5A2-BF17-4C4C-B227-ED48D53B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9706" y="5290045"/>
            <a:ext cx="390831" cy="3908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C8984-4C53-4121-B3ED-3B1BB9F30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31623" y="4248862"/>
            <a:ext cx="390831" cy="3908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741388-8352-44C0-A4BA-B2C901865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11066" y="3911687"/>
            <a:ext cx="390831" cy="3908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92D5D3-51E4-4962-95D0-C72BD500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5" y="3794795"/>
            <a:ext cx="390831" cy="3908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AFC3A9C-654B-418B-B1BB-96A4EB440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2107" y="2859623"/>
            <a:ext cx="390831" cy="3908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5EF123-5A83-4B7C-B914-C14CA6FCF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r="30926"/>
          <a:stretch/>
        </p:blipFill>
        <p:spPr>
          <a:xfrm>
            <a:off x="7692951" y="3110829"/>
            <a:ext cx="1511542" cy="23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Minions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78467" y="1685105"/>
            <a:ext cx="4825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Lane Minions spawn in every lane to help get through structures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D5A918-ACFF-4A0B-AD95-316CB3399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1"/>
          <a:stretch/>
        </p:blipFill>
        <p:spPr>
          <a:xfrm>
            <a:off x="7468894" y="3481133"/>
            <a:ext cx="4190383" cy="174397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0968CF2-F6B9-4A69-BCDB-9779CC9CFB30}"/>
              </a:ext>
            </a:extLst>
          </p:cNvPr>
          <p:cNvSpPr/>
          <p:nvPr/>
        </p:nvSpPr>
        <p:spPr>
          <a:xfrm rot="19257079">
            <a:off x="2035890" y="4534874"/>
            <a:ext cx="185429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5B16A8-DEB9-44B1-AC8F-976CC39799BD}"/>
              </a:ext>
            </a:extLst>
          </p:cNvPr>
          <p:cNvSpPr/>
          <p:nvPr/>
        </p:nvSpPr>
        <p:spPr>
          <a:xfrm>
            <a:off x="2238203" y="5397810"/>
            <a:ext cx="273646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15A7BA8-B7C4-4B27-80C4-0698475AA59B}"/>
              </a:ext>
            </a:extLst>
          </p:cNvPr>
          <p:cNvSpPr/>
          <p:nvPr/>
        </p:nvSpPr>
        <p:spPr>
          <a:xfrm rot="16200000">
            <a:off x="818560" y="3944663"/>
            <a:ext cx="2231162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97CFAC2-41FE-451B-A237-A3AACE8A02E2}"/>
              </a:ext>
            </a:extLst>
          </p:cNvPr>
          <p:cNvSpPr/>
          <p:nvPr/>
        </p:nvSpPr>
        <p:spPr>
          <a:xfrm>
            <a:off x="5619116" y="2623138"/>
            <a:ext cx="256341" cy="20469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B1398AC-D9FF-44E9-B36A-B1DA0625BC9E}"/>
              </a:ext>
            </a:extLst>
          </p:cNvPr>
          <p:cNvSpPr/>
          <p:nvPr/>
        </p:nvSpPr>
        <p:spPr>
          <a:xfrm rot="2930193">
            <a:off x="4665727" y="2220333"/>
            <a:ext cx="256341" cy="18670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C275156-34C4-4F13-8DCE-D186C9AF1FFB}"/>
              </a:ext>
            </a:extLst>
          </p:cNvPr>
          <p:cNvSpPr/>
          <p:nvPr/>
        </p:nvSpPr>
        <p:spPr>
          <a:xfrm rot="5400000">
            <a:off x="4060116" y="1187598"/>
            <a:ext cx="256341" cy="230074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8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2E2622-D679-430E-93A9-C6299EB7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26054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(Name/Role)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(Name/Role)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43F15F-82E8-4F07-A258-941D21BE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Characters and Teams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EA4E6-F462-46AE-82E3-D4260F01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7ABFE-A4A5-4FDF-B3B0-7EEBC0F74EB6}"/>
              </a:ext>
            </a:extLst>
          </p:cNvPr>
          <p:cNvSpPr txBox="1"/>
          <p:nvPr/>
        </p:nvSpPr>
        <p:spPr>
          <a:xfrm>
            <a:off x="5742691" y="1476570"/>
            <a:ext cx="56111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Starting Map Positions for players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Top, Mid, Bot, Support, Jungle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Maximize team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Various archetypes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Assassin, Fighter, Mage, Marksman, Support, Tank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Archetype generally determines the kinds of items you buy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046330-E736-4E2A-BB9B-6F8B0A597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75F2BA-924F-4F83-AA88-FED6508E2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3D8EDC-AEA0-462A-9ED3-1F0E239C7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1BD52-5B91-42DF-978F-98744FD0E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80C77B-18A7-48EA-8255-95FAA34CC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03641-7A00-41D9-9A80-3816943159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6B46D5-214E-43D0-BCBD-B4186A2831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3DBC84-87CD-42EF-A2CB-6D03A1316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2A146-21AE-454E-BBE0-AA7E93F7A4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</a:t>
            </a:r>
            <a:r>
              <a:rPr lang="en-US" dirty="0" err="1"/>
              <a:t>Laning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Players generally spend the first 15-20 min of the game in their lane</a:t>
            </a:r>
          </a:p>
        </p:txBody>
      </p:sp>
    </p:spTree>
    <p:extLst>
      <p:ext uri="{BB962C8B-B14F-4D97-AF65-F5344CB8AC3E}">
        <p14:creationId xmlns:p14="http://schemas.microsoft.com/office/powerpoint/2010/main" val="412447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801</Words>
  <Application>Microsoft Office PowerPoint</Application>
  <PresentationFormat>Widescreen</PresentationFormat>
  <Paragraphs>163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League of Legends Item Balancing Recommendations</vt:lpstr>
      <vt:lpstr>Outline</vt:lpstr>
      <vt:lpstr>Outline</vt:lpstr>
      <vt:lpstr>League of Legends: The Map</vt:lpstr>
      <vt:lpstr>League of Legends: The Objective</vt:lpstr>
      <vt:lpstr>League of Legends: Towers</vt:lpstr>
      <vt:lpstr>League of Legends: Minions</vt:lpstr>
      <vt:lpstr>League of Legends: Characters and Teams</vt:lpstr>
      <vt:lpstr>League of Legends: Laning</vt:lpstr>
      <vt:lpstr>League of Legends: Laning</vt:lpstr>
      <vt:lpstr>League of Legends: Laning</vt:lpstr>
      <vt:lpstr>League of Legends: Laning</vt:lpstr>
      <vt:lpstr>League of Legends: Laning</vt:lpstr>
      <vt:lpstr>League of Legends: Money and Items</vt:lpstr>
      <vt:lpstr>Outline</vt:lpstr>
      <vt:lpstr>Why should you change items at all?</vt:lpstr>
      <vt:lpstr>Problem Statement</vt:lpstr>
      <vt:lpstr>PowerPoint Presentation</vt:lpstr>
      <vt:lpstr>Dataframes</vt:lpstr>
      <vt:lpstr>Item Occurrence</vt:lpstr>
      <vt:lpstr>Item Pick Rate</vt:lpstr>
      <vt:lpstr>Champion Spread</vt:lpstr>
      <vt:lpstr>Win Rates</vt:lpstr>
      <vt:lpstr>Win Rates (excluding items with &lt; 5 games)</vt:lpstr>
      <vt:lpstr>Correlations??</vt:lpstr>
      <vt:lpstr>Pick Rate vs Win Rate</vt:lpstr>
      <vt:lpstr>Pick Rate vs Item Cost</vt:lpstr>
      <vt:lpstr>Champion Spread vs Item Cost</vt:lpstr>
      <vt:lpstr>Win Rate vs Item Cost</vt:lpstr>
      <vt:lpstr>Aggregate by Item Tags</vt:lpstr>
      <vt:lpstr>Win Rate Per Tag</vt:lpstr>
      <vt:lpstr>Pick Rate vs Tag</vt:lpstr>
      <vt:lpstr>Purchase Timing</vt:lpstr>
      <vt:lpstr>Item Purchase Time</vt:lpstr>
      <vt:lpstr>Example Item: Stormrazor’s Surge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Item Balancing Recommendations</dc:title>
  <dc:creator>Seb Alvis</dc:creator>
  <cp:lastModifiedBy>Seb Alvis</cp:lastModifiedBy>
  <cp:revision>27</cp:revision>
  <dcterms:created xsi:type="dcterms:W3CDTF">2018-12-10T00:03:21Z</dcterms:created>
  <dcterms:modified xsi:type="dcterms:W3CDTF">2019-01-03T01:25:56Z</dcterms:modified>
</cp:coreProperties>
</file>